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64" r:id="rId4"/>
    <p:sldId id="262" r:id="rId5"/>
    <p:sldId id="259" r:id="rId6"/>
    <p:sldId id="260" r:id="rId7"/>
    <p:sldId id="261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ullen%20Goenner\Dropbox%20(Personal)\Project\Development%20homes\2023%20update\Report\Tabl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300" b="1">
                <a:solidFill>
                  <a:schemeClr val="tx1"/>
                </a:solidFill>
              </a:rPr>
              <a:t>Impact on Sales by Industry (millions of</a:t>
            </a:r>
            <a:r>
              <a:rPr lang="en-US" sz="1300" b="1" baseline="0">
                <a:solidFill>
                  <a:schemeClr val="tx1"/>
                </a:solidFill>
              </a:rPr>
              <a:t> $</a:t>
            </a:r>
            <a:r>
              <a:rPr lang="en-US" sz="1300" b="1">
                <a:solidFill>
                  <a:schemeClr val="tx1"/>
                </a:solidFill>
              </a:rPr>
              <a:t>)</a:t>
            </a:r>
          </a:p>
        </c:rich>
      </c:tx>
      <c:layout>
        <c:manualLayout>
          <c:xMode val="edge"/>
          <c:yMode val="edge"/>
          <c:x val="0.27556128910459621"/>
          <c:y val="3.835558220785315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v>Direct</c:v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'FS table'!$A$2:$A$11</c:f>
              <c:strCache>
                <c:ptCount val="10"/>
                <c:pt idx="0">
                  <c:v>Other Services </c:v>
                </c:pt>
                <c:pt idx="1">
                  <c:v>Admin. &amp; Waste Services </c:v>
                </c:pt>
                <c:pt idx="2">
                  <c:v>Accom. &amp; Food Services </c:v>
                </c:pt>
                <c:pt idx="3">
                  <c:v>Utilities </c:v>
                </c:pt>
                <c:pt idx="4">
                  <c:v>Retail trade</c:v>
                </c:pt>
                <c:pt idx="5">
                  <c:v>Information </c:v>
                </c:pt>
                <c:pt idx="6">
                  <c:v>Professional Services</c:v>
                </c:pt>
                <c:pt idx="7">
                  <c:v>Health &amp; Social Services </c:v>
                </c:pt>
                <c:pt idx="8">
                  <c:v>Real Estate &amp; Rental </c:v>
                </c:pt>
                <c:pt idx="9">
                  <c:v>Finance &amp; Insurance </c:v>
                </c:pt>
              </c:strCache>
            </c:strRef>
          </c:cat>
          <c:val>
            <c:numRef>
              <c:f>'FS table'!$B$2:$B$11</c:f>
              <c:numCache>
                <c:formatCode>#,##0.0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C388-459A-85B4-88B64AB2DFBE}"/>
            </c:ext>
          </c:extLst>
        </c:ser>
        <c:ser>
          <c:idx val="1"/>
          <c:order val="1"/>
          <c:tx>
            <c:v>Indirect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'FS table'!$A$2:$A$11</c:f>
              <c:strCache>
                <c:ptCount val="10"/>
                <c:pt idx="0">
                  <c:v>Other Services </c:v>
                </c:pt>
                <c:pt idx="1">
                  <c:v>Admin. &amp; Waste Services </c:v>
                </c:pt>
                <c:pt idx="2">
                  <c:v>Accom. &amp; Food Services </c:v>
                </c:pt>
                <c:pt idx="3">
                  <c:v>Utilities </c:v>
                </c:pt>
                <c:pt idx="4">
                  <c:v>Retail trade</c:v>
                </c:pt>
                <c:pt idx="5">
                  <c:v>Information </c:v>
                </c:pt>
                <c:pt idx="6">
                  <c:v>Professional Services</c:v>
                </c:pt>
                <c:pt idx="7">
                  <c:v>Health &amp; Social Services </c:v>
                </c:pt>
                <c:pt idx="8">
                  <c:v>Real Estate &amp; Rental </c:v>
                </c:pt>
                <c:pt idx="9">
                  <c:v>Finance &amp; Insurance </c:v>
                </c:pt>
              </c:strCache>
            </c:strRef>
          </c:cat>
          <c:val>
            <c:numRef>
              <c:f>'FS table'!$C$2:$C$11</c:f>
              <c:numCache>
                <c:formatCode>#,##0.0</c:formatCode>
                <c:ptCount val="10"/>
                <c:pt idx="0">
                  <c:v>2931425.6118203723</c:v>
                </c:pt>
                <c:pt idx="1">
                  <c:v>4731293.7371516591</c:v>
                </c:pt>
                <c:pt idx="2">
                  <c:v>2686542.2481503077</c:v>
                </c:pt>
                <c:pt idx="3">
                  <c:v>4723968.2710381364</c:v>
                </c:pt>
                <c:pt idx="4">
                  <c:v>298701.46124031482</c:v>
                </c:pt>
                <c:pt idx="5">
                  <c:v>7621781.8054661714</c:v>
                </c:pt>
                <c:pt idx="6">
                  <c:v>8169.878671619007</c:v>
                </c:pt>
                <c:pt idx="7">
                  <c:v>10052712.095630098</c:v>
                </c:pt>
                <c:pt idx="8">
                  <c:v>2676014.6951414817</c:v>
                </c:pt>
                <c:pt idx="9">
                  <c:v>7358382.2886932371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88-459A-85B4-88B64AB2DFBE}"/>
            </c:ext>
          </c:extLst>
        </c:ser>
        <c:ser>
          <c:idx val="2"/>
          <c:order val="2"/>
          <c:tx>
            <c:v>Induced</c:v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'FS table'!$A$2:$A$11</c:f>
              <c:strCache>
                <c:ptCount val="10"/>
                <c:pt idx="0">
                  <c:v>Other Services </c:v>
                </c:pt>
                <c:pt idx="1">
                  <c:v>Admin. &amp; Waste Services </c:v>
                </c:pt>
                <c:pt idx="2">
                  <c:v>Accom. &amp; Food Services </c:v>
                </c:pt>
                <c:pt idx="3">
                  <c:v>Utilities </c:v>
                </c:pt>
                <c:pt idx="4">
                  <c:v>Retail trade</c:v>
                </c:pt>
                <c:pt idx="5">
                  <c:v>Information </c:v>
                </c:pt>
                <c:pt idx="6">
                  <c:v>Professional Services</c:v>
                </c:pt>
                <c:pt idx="7">
                  <c:v>Health &amp; Social Services </c:v>
                </c:pt>
                <c:pt idx="8">
                  <c:v>Real Estate &amp; Rental </c:v>
                </c:pt>
                <c:pt idx="9">
                  <c:v>Finance &amp; Insurance </c:v>
                </c:pt>
              </c:strCache>
            </c:strRef>
          </c:cat>
          <c:val>
            <c:numRef>
              <c:f>'FS table'!$D$2:$D$11</c:f>
              <c:numCache>
                <c:formatCode>#,##0.0</c:formatCode>
                <c:ptCount val="10"/>
                <c:pt idx="0">
                  <c:v>2265758.2042706111</c:v>
                </c:pt>
                <c:pt idx="1">
                  <c:v>955303.63359419815</c:v>
                </c:pt>
                <c:pt idx="2">
                  <c:v>3095733.4157249252</c:v>
                </c:pt>
                <c:pt idx="3">
                  <c:v>1456288.1053374154</c:v>
                </c:pt>
                <c:pt idx="4">
                  <c:v>5947447.7420565709</c:v>
                </c:pt>
                <c:pt idx="5">
                  <c:v>2036888.9548427719</c:v>
                </c:pt>
                <c:pt idx="6">
                  <c:v>9716877.4797564279</c:v>
                </c:pt>
                <c:pt idx="7">
                  <c:v>1159530.0087236166</c:v>
                </c:pt>
                <c:pt idx="8">
                  <c:v>9898436.5966714714</c:v>
                </c:pt>
                <c:pt idx="9">
                  <c:v>5658027.9101056717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88-459A-85B4-88B64AB2DF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100"/>
        <c:axId val="563642552"/>
        <c:axId val="563645688"/>
        <c:extLst/>
      </c:barChart>
      <c:catAx>
        <c:axId val="563642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45688"/>
        <c:crosses val="autoZero"/>
        <c:auto val="1"/>
        <c:lblAlgn val="ctr"/>
        <c:lblOffset val="100"/>
        <c:noMultiLvlLbl val="0"/>
      </c:catAx>
      <c:valAx>
        <c:axId val="5636456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3642552"/>
        <c:crosses val="autoZero"/>
        <c:crossBetween val="between"/>
        <c:majorUnit val="2000000"/>
        <c:dispUnits>
          <c:custUnit val="1000000"/>
        </c:dispUnits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0.62979765610694016"/>
          <c:y val="0.82530772149056586"/>
          <c:w val="0.36469969378827649"/>
          <c:h val="7.8125546806649182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CE096-C709-D425-9C3C-88C090E25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26344-CD07-E142-70E9-7E7BA0DE0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26DA6-864F-9B41-F4FC-31EA541E7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A9704-6F34-3C30-5CAC-98D7C16DE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9C759-E867-C305-4AFF-C142C7655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017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FA0A9-521D-E922-BAC2-9742E8C19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00F454-AAC4-46F4-5D79-564A821FA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1A0A8-A650-CE34-6B86-E34EE0CAB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0785F-9A84-3336-87ED-E1088B148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62D04-4A5E-B01D-C6FB-5414AB618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6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4F9BA2-7118-A2D7-FB43-BB23B2ECB6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0CC80A-DCC5-7233-FDCA-96A01BE8B4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0E2D5-4EB1-8B0E-4DC3-6ADFD28B1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D62A1-A2E9-235D-0E35-FF8C6FE6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38CDF-292F-C2A9-ACE5-DC7C986F6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22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5F655-E025-8A63-BCD3-13C07487E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15E95-E02B-AFA3-028A-645977E4F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8A638-B6C6-5A23-30FC-8935F03E4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90741-9C7F-46D7-4E6F-589B2CE96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73AC7-E309-6CB8-BC06-30197643C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0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04756-9F10-7181-053C-6CE129972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68B5E2-9376-B75E-5C2A-BEE86D79A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0BEB9-378B-4DD5-462C-3AD7DC75F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16F8E-C6F0-33AB-5A8C-5E6038F67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17989-A991-9D75-A9EF-62ADC8042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578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3E5A8-26C8-D414-E94A-23B2AAA54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8F384-7C78-7DC0-6F0C-F1A636C587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4C3A1-B586-C3DB-0A89-8837E5CC1D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221F1-6ADE-72E4-3AD1-07B1A6222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DD4FD-9506-0F84-5975-978A4A832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66F99-DCC3-1081-1B49-F2E946350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16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18C00-7102-866F-C514-F4BB855D9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4C250-A324-18D8-8511-9BD327BEA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8DCA1B-91C5-4511-6FA1-1ED3061B8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9D5F7-7952-CC76-B79C-2612142132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8CC349-34F0-0004-F08E-99D50DF157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FDC5F1-95CC-5210-7557-39EDB5953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E35D5C-309E-351B-E871-A9DDE38FC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35EC34-7CE4-EE6C-6FF8-D6334147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4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5D7A7-74DA-E4F1-3C8B-CA434DF84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8C76C4-0EEC-5915-4E41-EAC3F00D7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61F8B-D235-6B36-55F2-C640D2009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1130D6-923B-97A0-C423-6133DFCC9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881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2C0C71-1005-32C0-C7BB-6A7834142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25C07C-B635-BF59-9FE8-6A4914656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C1EBA-EE74-2597-F34E-046C82465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FF83-2494-8FA2-0DB1-CDA32257A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2AC2F-2AAA-BB54-71A2-1D2270BB8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E505D7-22F7-8308-03FC-37B0098DC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960E43-309E-595E-C108-73DB10C5A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B80AE2-8C03-6F48-70F9-817FD4BB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42A3E3-AD10-F4C8-D00F-D3B011F08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99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4B093-09EF-CF2F-66E2-725154CD9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48DFC8-A8C3-14F8-F172-A284469F47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49917-AFEF-BCC5-C212-916C5422D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DD66F8-6102-B4EB-FBB1-722E1468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E4A54-4148-3687-6A89-5D56DF74E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CCD08F-97F1-D309-15E2-DCF4517C3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E07BFA-DE9D-49D5-D038-A49A2E11A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87FFCB-B245-870C-2B6D-ECF935FC4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39AD2-C904-6705-5932-825D53A1C2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5A18E-5307-42E1-99AB-245F728C801E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B6961-C157-EFDC-DAE9-AF9FB2F869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87911-64A4-B3F9-29C9-2B72F77EDF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E757B-E78C-4E05-84B5-2AE21D95D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7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5DA0AAAA-B5CB-47F1-E733-9ACB65C434FD}"/>
              </a:ext>
            </a:extLst>
          </p:cNvPr>
          <p:cNvGrpSpPr/>
          <p:nvPr/>
        </p:nvGrpSpPr>
        <p:grpSpPr>
          <a:xfrm>
            <a:off x="811582" y="650240"/>
            <a:ext cx="10154444" cy="4667368"/>
            <a:chOff x="813329" y="650240"/>
            <a:chExt cx="8953289" cy="4138336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AA2A55F-0AF4-CAE2-A080-6A36D517BB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6348" y="3486255"/>
              <a:ext cx="8940270" cy="1230525"/>
            </a:xfrm>
            <a:prstGeom prst="rect">
              <a:avLst/>
            </a:prstGeom>
            <a:solidFill>
              <a:srgbClr val="DFEBF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dk1">
                      <a:lumMod val="0"/>
                      <a:lumOff val="0"/>
                    </a:schemeClr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dk1">
                        <a:lumMod val="0"/>
                        <a:lumOff val="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BD3258EB-5DE0-B4C1-D32F-EDE2F670B1B0}"/>
                </a:ext>
              </a:extLst>
            </p:cNvPr>
            <p:cNvGrpSpPr/>
            <p:nvPr/>
          </p:nvGrpSpPr>
          <p:grpSpPr>
            <a:xfrm>
              <a:off x="826348" y="650240"/>
              <a:ext cx="8940270" cy="4066540"/>
              <a:chOff x="2425382" y="2141220"/>
              <a:chExt cx="7341235" cy="2575560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DF2F6084-52D2-5DCF-A009-D0D8C8D290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5382" y="2286000"/>
                <a:ext cx="6490970" cy="1584325"/>
              </a:xfrm>
              <a:prstGeom prst="rect">
                <a:avLst/>
              </a:prstGeom>
              <a:solidFill>
                <a:srgbClr val="2D4E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dk1">
                          <a:lumMod val="0"/>
                          <a:lumOff val="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40" name="AutoShape 3">
                <a:extLst>
                  <a:ext uri="{FF2B5EF4-FFF2-40B4-BE49-F238E27FC236}">
                    <a16:creationId xmlns:a16="http://schemas.microsoft.com/office/drawing/2014/main" id="{19F1C007-91D3-7C5A-AFF1-24A149E0BB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7187882" y="2141220"/>
                <a:ext cx="2578735" cy="2575560"/>
              </a:xfrm>
              <a:prstGeom prst="rtTriangle">
                <a:avLst/>
              </a:prstGeom>
              <a:solidFill>
                <a:srgbClr val="3498D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B0F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dk1">
                          <a:lumMod val="0"/>
                          <a:lumOff val="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1" name="Text Box 10">
                <a:extLst>
                  <a:ext uri="{FF2B5EF4-FFF2-40B4-BE49-F238E27FC236}">
                    <a16:creationId xmlns:a16="http://schemas.microsoft.com/office/drawing/2014/main" id="{8180FD40-0D84-D5AB-5F3B-0761C35B79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75242" y="2552065"/>
                <a:ext cx="4695825" cy="10096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Economic Impact Analysis of FY2022</a:t>
                </a:r>
                <a:br>
                  <a: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lang="en-US" sz="3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North Dakota Charitable Gaming</a:t>
                </a:r>
              </a:p>
            </p:txBody>
          </p:sp>
          <p:sp>
            <p:nvSpPr>
              <p:cNvPr id="42" name="AutoShape 13">
                <a:extLst>
                  <a:ext uri="{FF2B5EF4-FFF2-40B4-BE49-F238E27FC236}">
                    <a16:creationId xmlns:a16="http://schemas.microsoft.com/office/drawing/2014/main" id="{D12C9B56-D98E-FAD0-70EF-5E6292F31B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7794307" y="2599690"/>
                <a:ext cx="883920" cy="867410"/>
              </a:xfrm>
              <a:prstGeom prst="rtTriangle">
                <a:avLst/>
              </a:prstGeom>
              <a:solidFill>
                <a:srgbClr val="2D4E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dk1">
                          <a:lumMod val="0"/>
                          <a:lumOff val="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E5878A8-77A7-47F7-D1AA-C6C2862562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78227" y="2599690"/>
                <a:ext cx="1088390" cy="867410"/>
              </a:xfrm>
              <a:prstGeom prst="rect">
                <a:avLst/>
              </a:prstGeom>
              <a:solidFill>
                <a:srgbClr val="2D4E6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dk1">
                          <a:lumMod val="0"/>
                          <a:lumOff val="0"/>
                        </a:schemeClr>
                      </a:outerShdw>
                    </a:effectLst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" name="Text Box 2">
                <a:extLst>
                  <a:ext uri="{FF2B5EF4-FFF2-40B4-BE49-F238E27FC236}">
                    <a16:creationId xmlns:a16="http://schemas.microsoft.com/office/drawing/2014/main" id="{65E6B236-81DF-CB76-38CF-D0E3A0A798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63915" y="2693339"/>
                <a:ext cx="1143000" cy="581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b="1" dirty="0">
                    <a:solidFill>
                      <a:srgbClr val="FFFFFF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March 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2400" b="1" dirty="0">
                    <a:solidFill>
                      <a:srgbClr val="FFFFFF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2024</a:t>
                </a:r>
                <a:endParaRPr lang="en-US" sz="2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F1CB521-4D6B-212E-37E6-176307C84EAC}"/>
                </a:ext>
              </a:extLst>
            </p:cNvPr>
            <p:cNvSpPr txBox="1"/>
            <p:nvPr/>
          </p:nvSpPr>
          <p:spPr>
            <a:xfrm>
              <a:off x="813329" y="3414456"/>
              <a:ext cx="8290559" cy="13741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</a:pPr>
              <a:r>
                <a: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Cullen F. Goenner, PhD     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</a:pPr>
              <a:r>
                <a: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Consultant</a:t>
              </a: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</a:pPr>
              <a:r>
                <a:rPr lang="en-US" sz="2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Charitable Gaming Association of North Dakota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2825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05537-7652-F812-7D8E-5740356AD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3085"/>
            <a:ext cx="10749197" cy="169860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ND CHARITABLE GAMING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Direct Effects (Fiscal year 2022)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6A12F-655B-B7F5-0A62-06FFA8EDD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Picture 9" descr="A blue bag with a dollar sign&#10;&#10;Description automatically generated">
            <a:extLst>
              <a:ext uri="{FF2B5EF4-FFF2-40B4-BE49-F238E27FC236}">
                <a16:creationId xmlns:a16="http://schemas.microsoft.com/office/drawing/2014/main" id="{E259CA77-5708-D075-F48A-7F2A6704A2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3838" y="3068930"/>
            <a:ext cx="1371600" cy="1371600"/>
          </a:xfrm>
          <a:prstGeom prst="rect">
            <a:avLst/>
          </a:prstGeom>
        </p:spPr>
      </p:pic>
      <p:pic>
        <p:nvPicPr>
          <p:cNvPr id="12" name="Picture 11" descr="A blue line drawing of a paper with a dollar sign&#10;&#10;Description automatically generated">
            <a:extLst>
              <a:ext uri="{FF2B5EF4-FFF2-40B4-BE49-F238E27FC236}">
                <a16:creationId xmlns:a16="http://schemas.microsoft.com/office/drawing/2014/main" id="{AF819209-4EB0-FE58-8B16-2DF903A531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0002" y="3068930"/>
            <a:ext cx="1371600" cy="1371600"/>
          </a:xfrm>
          <a:prstGeom prst="rect">
            <a:avLst/>
          </a:prstGeom>
        </p:spPr>
      </p:pic>
      <p:pic>
        <p:nvPicPr>
          <p:cNvPr id="16" name="Picture 15" descr="A group of blue people&#10;&#10;Description automatically generated">
            <a:extLst>
              <a:ext uri="{FF2B5EF4-FFF2-40B4-BE49-F238E27FC236}">
                <a16:creationId xmlns:a16="http://schemas.microsoft.com/office/drawing/2014/main" id="{A7D3981F-0F74-AC76-94BF-CA3DDE6D63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247" y="3022656"/>
            <a:ext cx="1371600" cy="1371600"/>
          </a:xfrm>
          <a:prstGeom prst="rect">
            <a:avLst/>
          </a:prstGeom>
        </p:spPr>
      </p:pic>
      <p:pic>
        <p:nvPicPr>
          <p:cNvPr id="18" name="Picture 17" descr="A blue graph with a dollar sign&#10;&#10;Description automatically generated">
            <a:extLst>
              <a:ext uri="{FF2B5EF4-FFF2-40B4-BE49-F238E27FC236}">
                <a16:creationId xmlns:a16="http://schemas.microsoft.com/office/drawing/2014/main" id="{149B8806-173F-6D6A-C312-A397E53088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52" y="2976382"/>
            <a:ext cx="1371600" cy="1371600"/>
          </a:xfrm>
          <a:prstGeom prst="rect">
            <a:avLst/>
          </a:prstGeom>
        </p:spPr>
      </p:pic>
      <p:pic>
        <p:nvPicPr>
          <p:cNvPr id="20" name="Picture 19" descr="A blue and black bingo game&#10;&#10;Description automatically generated">
            <a:extLst>
              <a:ext uri="{FF2B5EF4-FFF2-40B4-BE49-F238E27FC236}">
                <a16:creationId xmlns:a16="http://schemas.microsoft.com/office/drawing/2014/main" id="{488B5C2F-FCD0-2BB7-2F6E-3FF7DBD076C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2248" y="213085"/>
            <a:ext cx="1612540" cy="1612540"/>
          </a:xfrm>
          <a:prstGeom prst="rect">
            <a:avLst/>
          </a:prstGeom>
        </p:spPr>
      </p:pic>
      <p:pic>
        <p:nvPicPr>
          <p:cNvPr id="22" name="Picture 21" descr="A blue heart in a hand&#10;&#10;Description automatically generated">
            <a:extLst>
              <a:ext uri="{FF2B5EF4-FFF2-40B4-BE49-F238E27FC236}">
                <a16:creationId xmlns:a16="http://schemas.microsoft.com/office/drawing/2014/main" id="{BD149B2E-E41E-083D-D83D-DED238B873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1839" y="3022656"/>
            <a:ext cx="1371600" cy="13716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DA08BDB-BB18-7D29-E21C-603208A51D54}"/>
              </a:ext>
            </a:extLst>
          </p:cNvPr>
          <p:cNvSpPr txBox="1"/>
          <p:nvPr/>
        </p:nvSpPr>
        <p:spPr>
          <a:xfrm>
            <a:off x="2749098" y="2251516"/>
            <a:ext cx="2065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CHARITABLE CONTRIBUTIONS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351AFAE-C507-1D8F-F7FB-CDF4903358E0}"/>
              </a:ext>
            </a:extLst>
          </p:cNvPr>
          <p:cNvSpPr txBox="1"/>
          <p:nvPr/>
        </p:nvSpPr>
        <p:spPr>
          <a:xfrm>
            <a:off x="521547" y="2251516"/>
            <a:ext cx="2065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ADJUSTED GROSS REVENUES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4292CA8-972A-F39B-8BC4-001579A693CC}"/>
              </a:ext>
            </a:extLst>
          </p:cNvPr>
          <p:cNvSpPr txBox="1"/>
          <p:nvPr/>
        </p:nvSpPr>
        <p:spPr>
          <a:xfrm>
            <a:off x="7204199" y="2559292"/>
            <a:ext cx="2065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LABOR INCOME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17C143-0445-F47E-7F34-F1870CA511C1}"/>
              </a:ext>
            </a:extLst>
          </p:cNvPr>
          <p:cNvSpPr txBox="1"/>
          <p:nvPr/>
        </p:nvSpPr>
        <p:spPr>
          <a:xfrm>
            <a:off x="4976648" y="2559292"/>
            <a:ext cx="2065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JOBS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BAE11F0-0B9F-35C7-8B73-92263DD84F01}"/>
              </a:ext>
            </a:extLst>
          </p:cNvPr>
          <p:cNvSpPr txBox="1"/>
          <p:nvPr/>
        </p:nvSpPr>
        <p:spPr>
          <a:xfrm>
            <a:off x="9431749" y="2559292"/>
            <a:ext cx="2065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GAMING TAXES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F9D9CC-729F-3BA0-74D4-B329E31F4F79}"/>
              </a:ext>
            </a:extLst>
          </p:cNvPr>
          <p:cNvSpPr txBox="1"/>
          <p:nvPr/>
        </p:nvSpPr>
        <p:spPr>
          <a:xfrm>
            <a:off x="521547" y="4482919"/>
            <a:ext cx="206586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$222</a:t>
            </a:r>
          </a:p>
          <a:p>
            <a:pPr algn="ctr"/>
            <a:r>
              <a:rPr lang="en-US" sz="2200" b="1" dirty="0"/>
              <a:t>Million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1D949E7-B680-FFB3-979D-2013899B081B}"/>
              </a:ext>
            </a:extLst>
          </p:cNvPr>
          <p:cNvSpPr txBox="1"/>
          <p:nvPr/>
        </p:nvSpPr>
        <p:spPr>
          <a:xfrm>
            <a:off x="2814846" y="4482919"/>
            <a:ext cx="206586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$74</a:t>
            </a:r>
          </a:p>
          <a:p>
            <a:pPr algn="ctr"/>
            <a:r>
              <a:rPr lang="en-US" sz="2200" b="1" dirty="0"/>
              <a:t>Million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4ED027F-53DD-7A2D-FE29-BABB0B568CB4}"/>
              </a:ext>
            </a:extLst>
          </p:cNvPr>
          <p:cNvSpPr txBox="1"/>
          <p:nvPr/>
        </p:nvSpPr>
        <p:spPr>
          <a:xfrm>
            <a:off x="5108145" y="4482919"/>
            <a:ext cx="206586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2,100</a:t>
            </a:r>
          </a:p>
          <a:p>
            <a:pPr algn="ctr"/>
            <a:r>
              <a:rPr lang="en-US" sz="2200" b="1" dirty="0"/>
              <a:t>Workers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5B06775-597F-8339-A2C9-79CD35AA8952}"/>
              </a:ext>
            </a:extLst>
          </p:cNvPr>
          <p:cNvSpPr txBox="1"/>
          <p:nvPr/>
        </p:nvSpPr>
        <p:spPr>
          <a:xfrm>
            <a:off x="7401444" y="4482919"/>
            <a:ext cx="206586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$71</a:t>
            </a:r>
          </a:p>
          <a:p>
            <a:pPr algn="ctr"/>
            <a:r>
              <a:rPr lang="en-US" sz="2200" b="1" dirty="0"/>
              <a:t>Million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0653390-F72B-5947-A859-E1D696A9C241}"/>
              </a:ext>
            </a:extLst>
          </p:cNvPr>
          <p:cNvSpPr txBox="1"/>
          <p:nvPr/>
        </p:nvSpPr>
        <p:spPr>
          <a:xfrm>
            <a:off x="9694742" y="4482919"/>
            <a:ext cx="206586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$19.9</a:t>
            </a:r>
          </a:p>
          <a:p>
            <a:pPr algn="ctr"/>
            <a:r>
              <a:rPr lang="en-US" sz="2200" b="1" dirty="0"/>
              <a:t>Million</a:t>
            </a:r>
          </a:p>
        </p:txBody>
      </p:sp>
    </p:spTree>
    <p:extLst>
      <p:ext uri="{BB962C8B-B14F-4D97-AF65-F5344CB8AC3E}">
        <p14:creationId xmlns:p14="http://schemas.microsoft.com/office/powerpoint/2010/main" val="3363242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C17C6-1787-96E7-BF3D-0593C415F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0E909-C3AF-5F4F-AA5A-21D83DAC0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3085"/>
            <a:ext cx="10749197" cy="169860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ND CHARITABLE GAMING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ND Employment 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23455-20CE-1666-BBFF-8DC00C36C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" name="Picture 19" descr="A blue and black bingo game&#10;&#10;Description automatically generated">
            <a:extLst>
              <a:ext uri="{FF2B5EF4-FFF2-40B4-BE49-F238E27FC236}">
                <a16:creationId xmlns:a16="http://schemas.microsoft.com/office/drawing/2014/main" id="{8A8434EF-7FAB-3DF7-7D55-074CCC7932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2248" y="213085"/>
            <a:ext cx="1612540" cy="161254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B1A5988-A840-A8CF-8E65-1A93A8190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194392"/>
              </p:ext>
            </p:extLst>
          </p:nvPr>
        </p:nvGraphicFramePr>
        <p:xfrm>
          <a:off x="927947" y="1825625"/>
          <a:ext cx="8128000" cy="4477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97227">
                  <a:extLst>
                    <a:ext uri="{9D8B030D-6E8A-4147-A177-3AD203B41FA5}">
                      <a16:colId xmlns:a16="http://schemas.microsoft.com/office/drawing/2014/main" val="2756929163"/>
                    </a:ext>
                  </a:extLst>
                </a:gridCol>
                <a:gridCol w="1530773">
                  <a:extLst>
                    <a:ext uri="{9D8B030D-6E8A-4147-A177-3AD203B41FA5}">
                      <a16:colId xmlns:a16="http://schemas.microsoft.com/office/drawing/2014/main" val="3024400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Industry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Jobs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237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Machinery manufacturing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6154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14835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Food manufacturing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5054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27030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Oil and gas extraction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2421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9972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Fabricated metal product manufacturing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2175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85305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Wood product manufacturing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2153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59738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Charitable gaming 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2100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76811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Mining (except oil and gas)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1985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70319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Plastics and rubber products manufacturing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1568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70143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Nonmetallic mineral product manufacturing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1228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87059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Computer and electronic product manufacturing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1224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8472461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8CAF048-3B15-2476-2B40-FFEC61D460CF}"/>
              </a:ext>
            </a:extLst>
          </p:cNvPr>
          <p:cNvSpPr txBox="1"/>
          <p:nvPr/>
        </p:nvSpPr>
        <p:spPr>
          <a:xfrm>
            <a:off x="927947" y="6366933"/>
            <a:ext cx="4282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Source: Bureau of Economic Analysis (2021)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384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A35F0-DC23-72D6-F878-793C22A0B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23768-5ABB-818D-260D-9FB3609E1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3085"/>
            <a:ext cx="10749197" cy="169860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ND CHARITABLE GAMING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Input-output model and the Economic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Multiplier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9EB93-EAF0-DB30-5866-06675AF54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67631"/>
            <a:ext cx="10515600" cy="300933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" name="Picture 19" descr="A blue and black bingo game&#10;&#10;Description automatically generated">
            <a:extLst>
              <a:ext uri="{FF2B5EF4-FFF2-40B4-BE49-F238E27FC236}">
                <a16:creationId xmlns:a16="http://schemas.microsoft.com/office/drawing/2014/main" id="{D85FC3ED-80D4-AB22-D02D-FFEACBF2AB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2248" y="213085"/>
            <a:ext cx="1612540" cy="16125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1490EDF-D0D6-0EA6-5235-3D8D5984A625}"/>
              </a:ext>
            </a:extLst>
          </p:cNvPr>
          <p:cNvSpPr txBox="1"/>
          <p:nvPr/>
        </p:nvSpPr>
        <p:spPr>
          <a:xfrm>
            <a:off x="772451" y="2031828"/>
            <a:ext cx="109183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total economic impact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 industry contributes to the economy is determined by using an input-output model, which links the direct effects from an industry’s operations to the changes in the state’s economy that are attributable to this activity. </a:t>
            </a:r>
            <a:endParaRPr lang="en-US" sz="2000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6FC7B93-44E0-C9C7-CF04-60C3BC9603E6}"/>
              </a:ext>
            </a:extLst>
          </p:cNvPr>
          <p:cNvSpPr/>
          <p:nvPr/>
        </p:nvSpPr>
        <p:spPr>
          <a:xfrm>
            <a:off x="1355662" y="3429000"/>
            <a:ext cx="8926586" cy="186235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9BBC3DF-5464-C218-CC03-F18C0BD7DD91}"/>
              </a:ext>
            </a:extLst>
          </p:cNvPr>
          <p:cNvSpPr/>
          <p:nvPr/>
        </p:nvSpPr>
        <p:spPr>
          <a:xfrm>
            <a:off x="1355662" y="3429000"/>
            <a:ext cx="6597101" cy="186235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8C373B6-1E25-93CF-E989-DC4B0FAD800A}"/>
              </a:ext>
            </a:extLst>
          </p:cNvPr>
          <p:cNvSpPr/>
          <p:nvPr/>
        </p:nvSpPr>
        <p:spPr>
          <a:xfrm>
            <a:off x="1364625" y="3429000"/>
            <a:ext cx="4223017" cy="186235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71CCA4-A4F6-8F1F-FD09-75F0F873867C}"/>
              </a:ext>
            </a:extLst>
          </p:cNvPr>
          <p:cNvSpPr txBox="1"/>
          <p:nvPr/>
        </p:nvSpPr>
        <p:spPr>
          <a:xfrm>
            <a:off x="1587915" y="4140812"/>
            <a:ext cx="10969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DIRECT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944722-A482-3F00-74AB-D9E696CA2685}"/>
              </a:ext>
            </a:extLst>
          </p:cNvPr>
          <p:cNvSpPr txBox="1"/>
          <p:nvPr/>
        </p:nvSpPr>
        <p:spPr>
          <a:xfrm>
            <a:off x="5658322" y="4063630"/>
            <a:ext cx="1380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INDIRECT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6D07F2-FD0C-B99E-6CCA-F671EF9DF1AC}"/>
              </a:ext>
            </a:extLst>
          </p:cNvPr>
          <p:cNvSpPr txBox="1"/>
          <p:nvPr/>
        </p:nvSpPr>
        <p:spPr>
          <a:xfrm>
            <a:off x="8101499" y="4083082"/>
            <a:ext cx="1370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INDUCED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A57DFCE-C14C-A20C-5D8E-419E00665EE6}"/>
              </a:ext>
            </a:extLst>
          </p:cNvPr>
          <p:cNvCxnSpPr>
            <a:cxnSpLocks/>
          </p:cNvCxnSpPr>
          <p:nvPr/>
        </p:nvCxnSpPr>
        <p:spPr>
          <a:xfrm flipV="1">
            <a:off x="2046914" y="4591010"/>
            <a:ext cx="0" cy="106317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FA238AB-9B5C-063A-E7EC-AC30215F9067}"/>
              </a:ext>
            </a:extLst>
          </p:cNvPr>
          <p:cNvCxnSpPr>
            <a:cxnSpLocks/>
          </p:cNvCxnSpPr>
          <p:nvPr/>
        </p:nvCxnSpPr>
        <p:spPr>
          <a:xfrm flipV="1">
            <a:off x="8814732" y="4513828"/>
            <a:ext cx="0" cy="106317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FE582A57-13EC-1B11-ED61-164E9163DF5D}"/>
              </a:ext>
            </a:extLst>
          </p:cNvPr>
          <p:cNvSpPr txBox="1"/>
          <p:nvPr/>
        </p:nvSpPr>
        <p:spPr>
          <a:xfrm>
            <a:off x="7912993" y="5626937"/>
            <a:ext cx="31755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Household spending of employees tied to direct and indirect effects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0B01260-2D79-A3EE-80C8-6088CF85A96A}"/>
              </a:ext>
            </a:extLst>
          </p:cNvPr>
          <p:cNvSpPr txBox="1"/>
          <p:nvPr/>
        </p:nvSpPr>
        <p:spPr>
          <a:xfrm>
            <a:off x="4847839" y="5654180"/>
            <a:ext cx="2970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Suppliers of intermediate goods and services needed for gaming operations.  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D537A15-65BB-A60B-A3FC-5A291DF05BC3}"/>
              </a:ext>
            </a:extLst>
          </p:cNvPr>
          <p:cNvCxnSpPr>
            <a:cxnSpLocks/>
          </p:cNvCxnSpPr>
          <p:nvPr/>
        </p:nvCxnSpPr>
        <p:spPr>
          <a:xfrm flipV="1">
            <a:off x="6240350" y="4513828"/>
            <a:ext cx="0" cy="106317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 descr="A person pushing a cart with a dollar sign&#10;&#10;Description automatically generated">
            <a:extLst>
              <a:ext uri="{FF2B5EF4-FFF2-40B4-BE49-F238E27FC236}">
                <a16:creationId xmlns:a16="http://schemas.microsoft.com/office/drawing/2014/main" id="{5ED04058-FBD3-BB85-BB21-5C5C64CA39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0918" y="4063630"/>
            <a:ext cx="584417" cy="584417"/>
          </a:xfrm>
          <a:prstGeom prst="rect">
            <a:avLst/>
          </a:prstGeom>
        </p:spPr>
      </p:pic>
      <p:pic>
        <p:nvPicPr>
          <p:cNvPr id="44" name="Picture 4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0712FCC-015A-89FA-DC6A-1DF2CC5C53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513" y="4021306"/>
            <a:ext cx="585216" cy="58521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7A6FDF16-D2F3-B1AB-564F-B2BE7B7F0AB0}"/>
              </a:ext>
            </a:extLst>
          </p:cNvPr>
          <p:cNvSpPr txBox="1"/>
          <p:nvPr/>
        </p:nvSpPr>
        <p:spPr>
          <a:xfrm>
            <a:off x="839237" y="5626937"/>
            <a:ext cx="297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Impact of charitable gaming operations.  </a:t>
            </a:r>
          </a:p>
        </p:txBody>
      </p:sp>
      <p:pic>
        <p:nvPicPr>
          <p:cNvPr id="47" name="Picture 4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840A079-45CC-5312-61EA-618D83E4BCD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802" y="4104676"/>
            <a:ext cx="585216" cy="585216"/>
          </a:xfrm>
          <a:prstGeom prst="rect">
            <a:avLst/>
          </a:prstGeom>
        </p:spPr>
      </p:pic>
      <p:pic>
        <p:nvPicPr>
          <p:cNvPr id="49" name="Picture 48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FF7863A-4504-21B9-989B-D6127D5260B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220" y="4165278"/>
            <a:ext cx="585216" cy="585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62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4B4B9-3947-6300-A997-FEF93BFCE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B028D-FB8E-A830-4425-DE07BF8F9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3085"/>
            <a:ext cx="10749197" cy="176472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ND CHARITABLE GAMING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Total Economic Impact on North Dakota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5C782-005B-13EC-CBD9-3C4FCACE4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Picture 9" descr="A blue bag with a dollar sign&#10;&#10;Description automatically generated">
            <a:extLst>
              <a:ext uri="{FF2B5EF4-FFF2-40B4-BE49-F238E27FC236}">
                <a16:creationId xmlns:a16="http://schemas.microsoft.com/office/drawing/2014/main" id="{E4C1739D-6685-98E2-8564-F0CA2EC047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152" y="3068930"/>
            <a:ext cx="1371600" cy="1371600"/>
          </a:xfrm>
          <a:prstGeom prst="rect">
            <a:avLst/>
          </a:prstGeom>
        </p:spPr>
      </p:pic>
      <p:pic>
        <p:nvPicPr>
          <p:cNvPr id="12" name="Picture 11" descr="A blue line drawing of a paper with a dollar sign&#10;&#10;Description automatically generated">
            <a:extLst>
              <a:ext uri="{FF2B5EF4-FFF2-40B4-BE49-F238E27FC236}">
                <a16:creationId xmlns:a16="http://schemas.microsoft.com/office/drawing/2014/main" id="{43923E31-7C7D-3D4A-A96B-900A33A898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0002" y="3068930"/>
            <a:ext cx="1371600" cy="1371600"/>
          </a:xfrm>
          <a:prstGeom prst="rect">
            <a:avLst/>
          </a:prstGeom>
        </p:spPr>
      </p:pic>
      <p:pic>
        <p:nvPicPr>
          <p:cNvPr id="16" name="Picture 15" descr="A group of blue people&#10;&#10;Description automatically generated">
            <a:extLst>
              <a:ext uri="{FF2B5EF4-FFF2-40B4-BE49-F238E27FC236}">
                <a16:creationId xmlns:a16="http://schemas.microsoft.com/office/drawing/2014/main" id="{8A66967D-103A-97E0-13E4-E0260B87E1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302" y="3022656"/>
            <a:ext cx="1371600" cy="1371600"/>
          </a:xfrm>
          <a:prstGeom prst="rect">
            <a:avLst/>
          </a:prstGeom>
        </p:spPr>
      </p:pic>
      <p:pic>
        <p:nvPicPr>
          <p:cNvPr id="18" name="Picture 17" descr="A blue graph with a dollar sign&#10;&#10;Description automatically generated">
            <a:extLst>
              <a:ext uri="{FF2B5EF4-FFF2-40B4-BE49-F238E27FC236}">
                <a16:creationId xmlns:a16="http://schemas.microsoft.com/office/drawing/2014/main" id="{4E3754C0-CD50-E47F-48D7-B069F9AB5E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52" y="2976382"/>
            <a:ext cx="1371600" cy="1371600"/>
          </a:xfrm>
          <a:prstGeom prst="rect">
            <a:avLst/>
          </a:prstGeom>
        </p:spPr>
      </p:pic>
      <p:pic>
        <p:nvPicPr>
          <p:cNvPr id="20" name="Picture 19" descr="A blue and black bingo game&#10;&#10;Description automatically generated">
            <a:extLst>
              <a:ext uri="{FF2B5EF4-FFF2-40B4-BE49-F238E27FC236}">
                <a16:creationId xmlns:a16="http://schemas.microsoft.com/office/drawing/2014/main" id="{FE6C92A1-443F-A5A5-B099-C44798C61AC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2248" y="213085"/>
            <a:ext cx="1612540" cy="161254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1DA7953A-2FB0-ED5D-391A-B02F5306F285}"/>
              </a:ext>
            </a:extLst>
          </p:cNvPr>
          <p:cNvSpPr txBox="1"/>
          <p:nvPr/>
        </p:nvSpPr>
        <p:spPr>
          <a:xfrm>
            <a:off x="521547" y="2559292"/>
            <a:ext cx="2065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TOTAL SALES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AABD444-9E01-D1E7-8B88-F8494B9D8267}"/>
              </a:ext>
            </a:extLst>
          </p:cNvPr>
          <p:cNvSpPr txBox="1"/>
          <p:nvPr/>
        </p:nvSpPr>
        <p:spPr>
          <a:xfrm>
            <a:off x="6461681" y="2559292"/>
            <a:ext cx="2065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LABOR INCOME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43556DD-476B-6A9F-E175-4EABA9530862}"/>
              </a:ext>
            </a:extLst>
          </p:cNvPr>
          <p:cNvSpPr txBox="1"/>
          <p:nvPr/>
        </p:nvSpPr>
        <p:spPr>
          <a:xfrm>
            <a:off x="3491614" y="2559292"/>
            <a:ext cx="2065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JOBS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8F15B6A-4FD0-92B6-1E55-1545C77EA886}"/>
              </a:ext>
            </a:extLst>
          </p:cNvPr>
          <p:cNvSpPr txBox="1"/>
          <p:nvPr/>
        </p:nvSpPr>
        <p:spPr>
          <a:xfrm>
            <a:off x="9431749" y="2559292"/>
            <a:ext cx="2065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TAXES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E07961D-B1B5-A08D-E469-48ADED0099C9}"/>
              </a:ext>
            </a:extLst>
          </p:cNvPr>
          <p:cNvSpPr txBox="1"/>
          <p:nvPr/>
        </p:nvSpPr>
        <p:spPr>
          <a:xfrm>
            <a:off x="521547" y="4482919"/>
            <a:ext cx="206586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$330</a:t>
            </a:r>
          </a:p>
          <a:p>
            <a:pPr algn="ctr"/>
            <a:r>
              <a:rPr lang="en-US" sz="2200" b="1" dirty="0"/>
              <a:t>Million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26F351E-4E12-B55F-E348-F0B8CE112EC2}"/>
              </a:ext>
            </a:extLst>
          </p:cNvPr>
          <p:cNvSpPr txBox="1"/>
          <p:nvPr/>
        </p:nvSpPr>
        <p:spPr>
          <a:xfrm>
            <a:off x="3579279" y="4482919"/>
            <a:ext cx="206586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3,065</a:t>
            </a:r>
          </a:p>
          <a:p>
            <a:pPr algn="ctr"/>
            <a:r>
              <a:rPr lang="en-US" sz="2200" b="1" dirty="0"/>
              <a:t>Workers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8568C38-9598-4B7B-E7C7-6A3A2239D5EF}"/>
              </a:ext>
            </a:extLst>
          </p:cNvPr>
          <p:cNvSpPr txBox="1"/>
          <p:nvPr/>
        </p:nvSpPr>
        <p:spPr>
          <a:xfrm>
            <a:off x="6637011" y="4482919"/>
            <a:ext cx="206586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$108</a:t>
            </a:r>
          </a:p>
          <a:p>
            <a:pPr algn="ctr"/>
            <a:r>
              <a:rPr lang="en-US" sz="2200" b="1" dirty="0"/>
              <a:t>Million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01BE69A-A214-12E0-9F72-FAFE8A59DC80}"/>
              </a:ext>
            </a:extLst>
          </p:cNvPr>
          <p:cNvSpPr txBox="1"/>
          <p:nvPr/>
        </p:nvSpPr>
        <p:spPr>
          <a:xfrm>
            <a:off x="9694742" y="4482919"/>
            <a:ext cx="206586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$35</a:t>
            </a:r>
          </a:p>
          <a:p>
            <a:pPr algn="ctr"/>
            <a:r>
              <a:rPr lang="en-US" sz="2200" b="1" dirty="0"/>
              <a:t>Million</a:t>
            </a:r>
          </a:p>
        </p:txBody>
      </p:sp>
    </p:spTree>
    <p:extLst>
      <p:ext uri="{BB962C8B-B14F-4D97-AF65-F5344CB8AC3E}">
        <p14:creationId xmlns:p14="http://schemas.microsoft.com/office/powerpoint/2010/main" val="3632219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D0899-5590-BA1E-6DF4-F4D7396B0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A2581-8954-DF96-8843-07A18DBA6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3085"/>
            <a:ext cx="10749197" cy="176472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ND CHARITABLE GAMING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Industry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78EDB-7A19-940E-664F-A7BBD72B1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13693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" name="Picture 19" descr="A blue and black bingo game&#10;&#10;Description automatically generated">
            <a:extLst>
              <a:ext uri="{FF2B5EF4-FFF2-40B4-BE49-F238E27FC236}">
                <a16:creationId xmlns:a16="http://schemas.microsoft.com/office/drawing/2014/main" id="{2DDE8B0B-6343-E165-E594-930249419F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2248" y="213085"/>
            <a:ext cx="1612540" cy="1612540"/>
          </a:xfrm>
          <a:prstGeom prst="rect">
            <a:avLst/>
          </a:prstGeom>
        </p:spPr>
      </p:pic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3652E19-B892-4B36-BD88-E0031672B5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2153143"/>
              </p:ext>
            </p:extLst>
          </p:nvPr>
        </p:nvGraphicFramePr>
        <p:xfrm>
          <a:off x="790785" y="2287290"/>
          <a:ext cx="7574069" cy="4300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E538E7F-5D86-CAA8-4A22-D29DA9EFE1AC}"/>
              </a:ext>
            </a:extLst>
          </p:cNvPr>
          <p:cNvSpPr txBox="1"/>
          <p:nvPr/>
        </p:nvSpPr>
        <p:spPr>
          <a:xfrm>
            <a:off x="790785" y="1787261"/>
            <a:ext cx="8624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$220 million total impact on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Arts, Entertainment, and Recreation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065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D3C6F-5069-55CC-B564-85D65360A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3F224-6FD9-0390-E43F-8FE3BAA6A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3085"/>
            <a:ext cx="10749197" cy="176472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ND CHARITABLE GAMING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Statewide Direct Impact on Sales         Per Capita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D6F8A-4150-C671-1018-7FB943291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" name="Picture 19" descr="A blue and black bingo game&#10;&#10;Description automatically generated">
            <a:extLst>
              <a:ext uri="{FF2B5EF4-FFF2-40B4-BE49-F238E27FC236}">
                <a16:creationId xmlns:a16="http://schemas.microsoft.com/office/drawing/2014/main" id="{6500ADEF-AC1E-4993-7339-808C890468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2248" y="213085"/>
            <a:ext cx="1612540" cy="161254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DC44DBF-2BCB-909A-ADFC-E979FA42F5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221474"/>
              </p:ext>
            </p:extLst>
          </p:nvPr>
        </p:nvGraphicFramePr>
        <p:xfrm>
          <a:off x="6998551" y="2042954"/>
          <a:ext cx="4775198" cy="3908969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975359">
                  <a:extLst>
                    <a:ext uri="{9D8B030D-6E8A-4147-A177-3AD203B41FA5}">
                      <a16:colId xmlns:a16="http://schemas.microsoft.com/office/drawing/2014/main" val="4158677835"/>
                    </a:ext>
                  </a:extLst>
                </a:gridCol>
                <a:gridCol w="1605280">
                  <a:extLst>
                    <a:ext uri="{9D8B030D-6E8A-4147-A177-3AD203B41FA5}">
                      <a16:colId xmlns:a16="http://schemas.microsoft.com/office/drawing/2014/main" val="46197121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603066381"/>
                    </a:ext>
                  </a:extLst>
                </a:gridCol>
                <a:gridCol w="975359">
                  <a:extLst>
                    <a:ext uri="{9D8B030D-6E8A-4147-A177-3AD203B41FA5}">
                      <a16:colId xmlns:a16="http://schemas.microsoft.com/office/drawing/2014/main" val="2161501751"/>
                    </a:ext>
                  </a:extLst>
                </a:gridCol>
              </a:tblGrid>
              <a:tr h="82159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County</a:t>
                      </a:r>
                      <a:endParaRPr lang="en-US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Sales</a:t>
                      </a:r>
                      <a:endParaRPr lang="en-US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Population (2020)</a:t>
                      </a:r>
                      <a:endParaRPr lang="en-US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Sales Per Capita</a:t>
                      </a:r>
                      <a:endParaRPr lang="en-US" sz="18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49366664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Kidder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 $        1,430,849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2395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$597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53580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Renville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 $        1,327,682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2282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$582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21359338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McHenry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 $        2,828,907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5332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$531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81739849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Lamoure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 $        2,151,374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4091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$526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63563638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Foster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 $        1,729,382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3396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$509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88507377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Nelson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 $        1,489,742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3015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$494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58397270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Cavalier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 $        1,823,122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3706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$492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85222214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Mclean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 $        4,754,073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9770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$487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19198082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Divide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 $        1,049,694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2202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$477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22601201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Griggs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$        1,086,482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2306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$471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4209017"/>
                  </a:ext>
                </a:extLst>
              </a:tr>
              <a:tr h="273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Cass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 $      41,453,672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184,528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$225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66468469"/>
                  </a:ext>
                </a:extLst>
              </a:tr>
            </a:tbl>
          </a:graphicData>
        </a:graphic>
      </p:graphicFrame>
      <p:pic>
        <p:nvPicPr>
          <p:cNvPr id="7" name="Picture 6" descr="A map of the united states of america&#10;&#10;Description automatically generated">
            <a:extLst>
              <a:ext uri="{FF2B5EF4-FFF2-40B4-BE49-F238E27FC236}">
                <a16:creationId xmlns:a16="http://schemas.microsoft.com/office/drawing/2014/main" id="{1AE7C52B-DCFF-E5F7-8423-7CB900374F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251" y="1946836"/>
            <a:ext cx="5917005" cy="426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142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78EAA-CA6E-D86C-ECBB-CB5A64809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A4F4A-FFD3-0E97-FF81-43C1B3973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3085"/>
            <a:ext cx="10749197" cy="169860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ND CHARITABLE GAMING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7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Impact on Tax Revenue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2FFD0-BADD-3B2A-08F0-E19D8D923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" name="Picture 19" descr="A blue and black bingo game&#10;&#10;Description automatically generated">
            <a:extLst>
              <a:ext uri="{FF2B5EF4-FFF2-40B4-BE49-F238E27FC236}">
                <a16:creationId xmlns:a16="http://schemas.microsoft.com/office/drawing/2014/main" id="{66FED960-8567-7904-D67B-AA1E2C3E4A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2248" y="213085"/>
            <a:ext cx="1612540" cy="161254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3577949-3508-E372-78DE-17956A456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148906"/>
              </p:ext>
            </p:extLst>
          </p:nvPr>
        </p:nvGraphicFramePr>
        <p:xfrm>
          <a:off x="927947" y="1825625"/>
          <a:ext cx="8128000" cy="447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8693">
                  <a:extLst>
                    <a:ext uri="{9D8B030D-6E8A-4147-A177-3AD203B41FA5}">
                      <a16:colId xmlns:a16="http://schemas.microsoft.com/office/drawing/2014/main" val="2756929163"/>
                    </a:ext>
                  </a:extLst>
                </a:gridCol>
                <a:gridCol w="2919307">
                  <a:extLst>
                    <a:ext uri="{9D8B030D-6E8A-4147-A177-3AD203B41FA5}">
                      <a16:colId xmlns:a16="http://schemas.microsoft.com/office/drawing/2014/main" val="3024400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FY 2022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237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 and Local Taxes</a:t>
                      </a: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$34,533,799 </a:t>
                      </a: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4835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1" indent="1524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 Gaming Taxes 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$19,856,122 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427030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1" indent="1524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Personal Income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$916,877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972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1" indent="1524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Sales tax</a:t>
                      </a:r>
                    </a:p>
                  </a:txBody>
                  <a:tcPr marL="68580" marR="68580" marT="0" marB="0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$8,624,819</a:t>
                      </a:r>
                    </a:p>
                  </a:txBody>
                  <a:tcPr marL="68580" marR="68580" marT="0" marB="0"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305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1" indent="1524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Property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$5,135,981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9738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Federal Taxes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$19,264,617 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319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1" indent="1524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Personal Income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$6,151,495 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70143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1" indent="1524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Indirect Business Tax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$1,306,673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7059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marR="0" lvl="1" indent="1524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 Security (FICA)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$11,806,449 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724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92368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Taxes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$53,798,416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622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308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66999789604947815F51511D7B936F" ma:contentTypeVersion="17" ma:contentTypeDescription="Create a new document." ma:contentTypeScope="" ma:versionID="117d50846c99022156aed4109e400b78">
  <xsd:schema xmlns:xsd="http://www.w3.org/2001/XMLSchema" xmlns:xs="http://www.w3.org/2001/XMLSchema" xmlns:p="http://schemas.microsoft.com/office/2006/metadata/properties" xmlns:ns2="2bae8f63-1787-45fc-a4fd-8102f9d407e3" xmlns:ns3="c69317ad-4f88-4b96-8c02-a3d07b86782f" targetNamespace="http://schemas.microsoft.com/office/2006/metadata/properties" ma:root="true" ma:fieldsID="1307474443d70e49f5a7f5bb640cde89" ns2:_="" ns3:_="">
    <xsd:import namespace="2bae8f63-1787-45fc-a4fd-8102f9d407e3"/>
    <xsd:import namespace="c69317ad-4f88-4b96-8c02-a3d07b8678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ae8f63-1787-45fc-a4fd-8102f9d407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70765f7-4104-48cd-93d5-093c06fc57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9317ad-4f88-4b96-8c02-a3d07b86782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971eb29-cca7-49ce-8427-89d459bedb5d}" ma:internalName="TaxCatchAll" ma:showField="CatchAllData" ma:web="c69317ad-4f88-4b96-8c02-a3d07b8678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208683-6358-4D55-90D7-786B821C3146}"/>
</file>

<file path=customXml/itemProps2.xml><?xml version="1.0" encoding="utf-8"?>
<ds:datastoreItem xmlns:ds="http://schemas.openxmlformats.org/officeDocument/2006/customXml" ds:itemID="{87F5B827-42AA-4D7C-9CF6-520A52E9848F}"/>
</file>

<file path=docProps/app.xml><?xml version="1.0" encoding="utf-8"?>
<Properties xmlns="http://schemas.openxmlformats.org/officeDocument/2006/extended-properties" xmlns:vt="http://schemas.openxmlformats.org/officeDocument/2006/docPropsVTypes">
  <TotalTime>6155</TotalTime>
  <Words>430</Words>
  <Application>Microsoft Office PowerPoint</Application>
  <PresentationFormat>Widescreen</PresentationFormat>
  <Paragraphs>150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ND CHARITABLE GAMING   Direct Effects (Fiscal year 2022) </vt:lpstr>
      <vt:lpstr>ND CHARITABLE GAMING   ND Employment Comparison</vt:lpstr>
      <vt:lpstr>ND CHARITABLE GAMING   Input-output model and the Economic Multiplier</vt:lpstr>
      <vt:lpstr>ND CHARITABLE GAMING   Total Economic Impact on North Dakota</vt:lpstr>
      <vt:lpstr>ND CHARITABLE GAMING   Industry Impact</vt:lpstr>
      <vt:lpstr>ND CHARITABLE GAMING   Statewide Direct Impact on Sales         Per Capita </vt:lpstr>
      <vt:lpstr>ND CHARITABLE GAMING   Impact on Tax Revenue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Goenner, Cullen</dc:creator>
  <cp:lastModifiedBy>Goenner, Cullen</cp:lastModifiedBy>
  <cp:revision>7</cp:revision>
  <dcterms:created xsi:type="dcterms:W3CDTF">2024-02-09T20:32:15Z</dcterms:created>
  <dcterms:modified xsi:type="dcterms:W3CDTF">2024-02-28T19:57:51Z</dcterms:modified>
</cp:coreProperties>
</file>